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9" r:id="rId11"/>
    <p:sldId id="267" r:id="rId12"/>
    <p:sldId id="27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0ABF6-0F4C-44A1-8A3B-17376774B431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7A433-24A7-4A90-A64F-07C2943F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0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93B6-3AA1-4BF5-9D1C-5E2C7D3C32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8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433-24A7-4A90-A64F-07C2943FC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22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433-24A7-4A90-A64F-07C2943FC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2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433-24A7-4A90-A64F-07C2943FC1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9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433-24A7-4A90-A64F-07C2943FC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1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433-24A7-4A90-A64F-07C2943FC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8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433-24A7-4A90-A64F-07C2943FC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433-24A7-4A90-A64F-07C2943FC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433-24A7-4A90-A64F-07C2943FC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37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433-24A7-4A90-A64F-07C2943FC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433-24A7-4A90-A64F-07C2943FC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3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433-24A7-4A90-A64F-07C2943FC1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5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9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8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3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2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8B46-8388-40CB-99DA-1F146C88AB49}" type="datetimeFigureOut">
              <a:rPr lang="en-US" smtClean="0"/>
              <a:t>31.05.2020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E89D5-1505-478E-9BC8-3825A832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1.png"/><Relationship Id="rId1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660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Физика</a:t>
            </a:r>
            <a:endParaRPr lang="en-US" sz="6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400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Разред: 6.</a:t>
            </a:r>
          </a:p>
          <a:p>
            <a:pPr marL="0" indent="0">
              <a:buNone/>
            </a:pPr>
            <a:r>
              <a:rPr lang="sr-Cyrl-R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sr-Cyrl-R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час:</a:t>
            </a:r>
            <a:r>
              <a:rPr lang="sr-Latn-R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Притисак чврстих тела (утврђивање)</a:t>
            </a:r>
            <a:r>
              <a:rPr lang="sr-Latn-R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r-Cyrl-R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Слађана Николић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9994"/>
                <a:ext cx="10515600" cy="534696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</a:t>
                </a:r>
                <a:r>
                  <a:rPr lang="sr-Cyrl-C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Сила интензитета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 N </a:t>
                </a:r>
                <a:r>
                  <a:rPr lang="sr-Cyrl-C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делује нормално на подлогу површине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sr-Cyrl-C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Одредити притисак силе на подлогу.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9994"/>
                <a:ext cx="10515600" cy="5346969"/>
              </a:xfrm>
              <a:blipFill rotWithShape="0">
                <a:blip r:embed="rId3"/>
                <a:stretch>
                  <a:fillRect l="-1507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838200" y="3068320"/>
            <a:ext cx="2341098" cy="28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5E8699-C86C-47AF-AD14-F9A98B16E0A4}"/>
              </a:ext>
            </a:extLst>
          </p:cNvPr>
          <p:cNvSpPr txBox="1"/>
          <p:nvPr/>
        </p:nvSpPr>
        <p:spPr>
          <a:xfrm>
            <a:off x="838200" y="1798320"/>
            <a:ext cx="188545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250 N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790F380B-4E59-4EB5-8554-1991648945EF}"/>
                  </a:ext>
                </a:extLst>
              </p:cNvPr>
              <p:cNvSpPr txBox="1"/>
              <p:nvPr/>
            </p:nvSpPr>
            <p:spPr>
              <a:xfrm>
                <a:off x="807720" y="2394634"/>
                <a:ext cx="2053191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0F380B-4E59-4EB5-8554-199164894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" y="2394634"/>
                <a:ext cx="2053191" cy="535531"/>
              </a:xfrm>
              <a:prstGeom prst="rect">
                <a:avLst/>
              </a:prstGeom>
              <a:blipFill rotWithShape="0">
                <a:blip r:embed="rId4"/>
                <a:stretch>
                  <a:fillRect l="-7738" t="-26136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DEA96C-ED04-45E0-98A7-0A07F777C138}"/>
              </a:ext>
            </a:extLst>
          </p:cNvPr>
          <p:cNvSpPr txBox="1"/>
          <p:nvPr/>
        </p:nvSpPr>
        <p:spPr>
          <a:xfrm>
            <a:off x="838200" y="3421718"/>
            <a:ext cx="100860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0F195F9-7F31-41A8-9A3A-0C1E90E6A624}"/>
                  </a:ext>
                </a:extLst>
              </p:cNvPr>
              <p:cNvSpPr txBox="1"/>
              <p:nvPr/>
            </p:nvSpPr>
            <p:spPr>
              <a:xfrm>
                <a:off x="807720" y="4162962"/>
                <a:ext cx="1225015" cy="818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F195F9-7F31-41A8-9A3A-0C1E90E6A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" y="4162962"/>
                <a:ext cx="1225015" cy="818429"/>
              </a:xfrm>
              <a:prstGeom prst="rect">
                <a:avLst/>
              </a:prstGeom>
              <a:blipFill>
                <a:blip r:embed="rId5"/>
                <a:stretch>
                  <a:fillRect l="-13000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9141C3-EB1D-4AA9-9625-B33453468BAB}"/>
              </a:ext>
            </a:extLst>
          </p:cNvPr>
          <p:cNvSpPr txBox="1"/>
          <p:nvPr/>
        </p:nvSpPr>
        <p:spPr>
          <a:xfrm>
            <a:off x="8209280" y="5374640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1.25 kPa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CC3DEC-9CB4-40D2-B1D1-47D1F0F63BD1}"/>
              </a:ext>
            </a:extLst>
          </p:cNvPr>
          <p:cNvSpPr txBox="1"/>
          <p:nvPr/>
        </p:nvSpPr>
        <p:spPr>
          <a:xfrm>
            <a:off x="4704080" y="5374640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AB1A41CC-FD59-46D9-AEB3-EB82A1E52F25}"/>
                  </a:ext>
                </a:extLst>
              </p:cNvPr>
              <p:cNvSpPr txBox="1"/>
              <p:nvPr/>
            </p:nvSpPr>
            <p:spPr>
              <a:xfrm>
                <a:off x="702330" y="5255504"/>
                <a:ext cx="2021323" cy="859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250 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1A41CC-FD59-46D9-AEB3-EB82A1E52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0" y="5255504"/>
                <a:ext cx="2021323" cy="859723"/>
              </a:xfrm>
              <a:prstGeom prst="rect">
                <a:avLst/>
              </a:prstGeom>
              <a:blipFill rotWithShape="0">
                <a:blip r:embed="rId6"/>
                <a:stretch>
                  <a:fillRect l="-7530"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2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8640" y="6569"/>
                <a:ext cx="11169748" cy="5773234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pc="8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</a:t>
                </a:r>
                <a:r>
                  <a:rPr lang="sr-Cyrl-C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Петрова тежина је </a:t>
                </a:r>
                <a:r>
                  <a:rPr lang="en-U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650 N </a:t>
                </a:r>
                <a:r>
                  <a:rPr lang="sr-Cyrl-C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док мирно стоји његова стопала прекривају површину од</a:t>
                </a:r>
                <a:r>
                  <a:rPr lang="en-U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pc="8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pc="8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pc="8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1" spc="8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sr-Cyrl-C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Петрова сестра Мила је балерина и има тежину </a:t>
                </a:r>
                <a:r>
                  <a:rPr lang="en-U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480 N. </a:t>
                </a:r>
                <a:r>
                  <a:rPr lang="sr-Cyrl-C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Када стоји на врховима прстију, површина пода коју прекрива је </a:t>
                </a:r>
                <a:r>
                  <a:rPr lang="en-U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pc="8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pc="8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pc="8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1" spc="8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pc="8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sr-Cyrl-C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 од њих двоје </a:t>
                </a:r>
                <a:r>
                  <a:rPr lang="sr-Cyrl-R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врши </a:t>
                </a:r>
                <a:r>
                  <a:rPr lang="sr-Cyrl-CS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већи притисак на подлогу</a:t>
                </a:r>
                <a:r>
                  <a:rPr lang="ru-RU" spc="8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pc="8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6569"/>
                <a:ext cx="11169748" cy="5773234"/>
              </a:xfrm>
              <a:blipFill rotWithShape="0">
                <a:blip r:embed="rId3"/>
                <a:stretch>
                  <a:fillRect l="-1092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473612" y="5112679"/>
            <a:ext cx="3938954" cy="281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23905" y="2599028"/>
                <a:ext cx="1456131" cy="75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905" y="2599028"/>
                <a:ext cx="1456131" cy="757708"/>
              </a:xfrm>
              <a:prstGeom prst="rect">
                <a:avLst/>
              </a:prstGeom>
              <a:blipFill>
                <a:blip r:embed="rId4"/>
                <a:stretch>
                  <a:fillRect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310627" y="2604073"/>
                <a:ext cx="2053884" cy="73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smtClean="0">
                            <a:latin typeface="Cambria Math" panose="02040503050406030204" pitchFamily="18" charset="0"/>
                          </a:rPr>
                          <m:t>650</m:t>
                        </m:r>
                        <m:r>
                          <m:rPr>
                            <m:nor/>
                          </m:rPr>
                          <a:rPr lang="en-US" sz="24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05 </m:t>
                        </m:r>
                        <m:sSup>
                          <m:sSupPr>
                            <m:ctrlPr>
                              <a:rPr lang="en-US" sz="24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240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627" y="2604073"/>
                <a:ext cx="2053884" cy="738857"/>
              </a:xfrm>
              <a:prstGeom prst="rect">
                <a:avLst/>
              </a:prstGeom>
              <a:blipFill rotWithShape="0">
                <a:blip r:embed="rId5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2728" y="4205312"/>
                <a:ext cx="1511366" cy="75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728" y="4205312"/>
                <a:ext cx="1511366" cy="757708"/>
              </a:xfrm>
              <a:prstGeom prst="rect">
                <a:avLst/>
              </a:prstGeom>
              <a:blipFill>
                <a:blip r:embed="rId6"/>
                <a:stretch>
                  <a:fillRect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83132" y="3512156"/>
                <a:ext cx="25274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13 000 Pa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132" y="3512156"/>
                <a:ext cx="2527495" cy="523220"/>
              </a:xfrm>
              <a:prstGeom prst="rect">
                <a:avLst/>
              </a:prstGeom>
              <a:blipFill>
                <a:blip r:embed="rId7"/>
                <a:stretch>
                  <a:fillRect t="-11628" r="-410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269788" y="4125387"/>
                <a:ext cx="2573333" cy="837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smtClean="0">
                            <a:latin typeface="Cambria Math" panose="02040503050406030204" pitchFamily="18" charset="0"/>
                          </a:rPr>
                          <m:t>480</m:t>
                        </m:r>
                        <m:r>
                          <m:rPr>
                            <m:nor/>
                          </m:rPr>
                          <a:rPr lang="en-US" sz="28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000 6 </m:t>
                        </m:r>
                        <m:sSup>
                          <m:sSupPr>
                            <m:ctrlPr>
                              <a:rPr lang="en-US" sz="28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788" y="4125387"/>
                <a:ext cx="2573333" cy="8377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87081" y="5205967"/>
                <a:ext cx="2771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800 000 Pa</a:t>
                </a:r>
                <a:endParaRPr lang="en-US" sz="28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081" y="5205967"/>
                <a:ext cx="2771542" cy="523220"/>
              </a:xfrm>
              <a:prstGeom prst="rect">
                <a:avLst/>
              </a:prstGeom>
              <a:blipFill>
                <a:blip r:embed="rId9"/>
                <a:stretch>
                  <a:fillRect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963508" y="773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85655" y="3429000"/>
                <a:ext cx="2341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  kPa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655" y="3429000"/>
                <a:ext cx="2341601" cy="523220"/>
              </a:xfrm>
              <a:prstGeom prst="rect">
                <a:avLst/>
              </a:prstGeom>
              <a:blipFill>
                <a:blip r:embed="rId10"/>
                <a:stretch>
                  <a:fillRect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CE12CCC9-E3E1-4097-A397-1090C009D3D8}"/>
                  </a:ext>
                </a:extLst>
              </p:cNvPr>
              <p:cNvSpPr txBox="1"/>
              <p:nvPr/>
            </p:nvSpPr>
            <p:spPr>
              <a:xfrm>
                <a:off x="473612" y="5840866"/>
                <a:ext cx="13247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ts val="10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?</a:t>
                </a:r>
                <a:endParaRPr lang="en-US" sz="28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12CCC9-E3E1-4097-A397-1090C009D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12" y="5840866"/>
                <a:ext cx="1324708" cy="523220"/>
              </a:xfrm>
              <a:prstGeom prst="rect">
                <a:avLst/>
              </a:prstGeom>
              <a:blipFill>
                <a:blip r:embed="rId11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F87A417D-904C-4DCC-B111-99E1BAAAD6A5}"/>
                  </a:ext>
                </a:extLst>
              </p:cNvPr>
              <p:cNvSpPr txBox="1"/>
              <p:nvPr/>
            </p:nvSpPr>
            <p:spPr>
              <a:xfrm>
                <a:off x="481237" y="5244336"/>
                <a:ext cx="10264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?</a:t>
                </a:r>
                <a:endParaRPr lang="en-US" sz="2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7A417D-904C-4DCC-B111-99E1BAAAD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37" y="5244336"/>
                <a:ext cx="1026435" cy="523220"/>
              </a:xfrm>
              <a:prstGeom prst="rect">
                <a:avLst/>
              </a:prstGeom>
              <a:blipFill>
                <a:blip r:embed="rId12"/>
                <a:stretch>
                  <a:fillRect t="-12791" r="-10714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26FDD66-F247-469B-BEEC-5968A5050E01}"/>
                  </a:ext>
                </a:extLst>
              </p:cNvPr>
              <p:cNvSpPr txBox="1"/>
              <p:nvPr/>
            </p:nvSpPr>
            <p:spPr>
              <a:xfrm>
                <a:off x="548640" y="4583660"/>
                <a:ext cx="19616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FDD66-F247-469B-BEEC-5968A5050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4583660"/>
                <a:ext cx="1961691" cy="523220"/>
              </a:xfrm>
              <a:prstGeom prst="rect">
                <a:avLst/>
              </a:prstGeom>
              <a:blipFill>
                <a:blip r:embed="rId13"/>
                <a:stretch>
                  <a:fillRect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E720D218-F88B-4947-B002-6138D28EC4BA}"/>
                  </a:ext>
                </a:extLst>
              </p:cNvPr>
              <p:cNvSpPr txBox="1"/>
              <p:nvPr/>
            </p:nvSpPr>
            <p:spPr>
              <a:xfrm>
                <a:off x="2391316" y="4558741"/>
                <a:ext cx="2179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</a:rPr>
                  <a:t>= </a:t>
                </a:r>
                <a:r>
                  <a:rPr lang="en-US" sz="2800" smtClean="0">
                    <a:latin typeface="Times New Roman" panose="02020603050405020304" pitchFamily="18" charset="0"/>
                  </a:rPr>
                  <a:t>0,000 </a:t>
                </a:r>
                <a:r>
                  <a:rPr lang="en-US" sz="2800">
                    <a:latin typeface="Times New Roman" panose="02020603050405020304" pitchFamily="18" charset="0"/>
                  </a:rPr>
                  <a:t>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20D218-F88B-4947-B002-6138D28EC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316" y="4558741"/>
                <a:ext cx="2179251" cy="523220"/>
              </a:xfrm>
              <a:prstGeom prst="rect">
                <a:avLst/>
              </a:prstGeom>
              <a:blipFill rotWithShape="0">
                <a:blip r:embed="rId14"/>
                <a:stretch>
                  <a:fillRect l="-5587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A69567FE-8BAA-444B-A4CA-F4A18B6C0BB9}"/>
                  </a:ext>
                </a:extLst>
              </p:cNvPr>
              <p:cNvSpPr txBox="1"/>
              <p:nvPr/>
            </p:nvSpPr>
            <p:spPr>
              <a:xfrm>
                <a:off x="537449" y="3977637"/>
                <a:ext cx="1937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spcBef>
                    <a:spcPts val="10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480 N</a:t>
                </a:r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9567FE-8BAA-444B-A4CA-F4A18B6C0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9" y="3977637"/>
                <a:ext cx="1937005" cy="523220"/>
              </a:xfrm>
              <a:prstGeom prst="rect">
                <a:avLst/>
              </a:prstGeom>
              <a:blipFill>
                <a:blip r:embed="rId15"/>
                <a:stretch>
                  <a:fillRect t="-12791" r="-5346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4EC04B9A-5255-428D-A84D-ADC665236398}"/>
                  </a:ext>
                </a:extLst>
              </p:cNvPr>
              <p:cNvSpPr txBox="1"/>
              <p:nvPr/>
            </p:nvSpPr>
            <p:spPr>
              <a:xfrm>
                <a:off x="568035" y="2824465"/>
                <a:ext cx="18758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650 N</a:t>
                </a:r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C04B9A-5255-428D-A84D-ADC665236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5" y="2824465"/>
                <a:ext cx="1875835" cy="523220"/>
              </a:xfrm>
              <a:prstGeom prst="rect">
                <a:avLst/>
              </a:prstGeom>
              <a:blipFill>
                <a:blip r:embed="rId16"/>
                <a:stretch>
                  <a:fillRect t="-12791" r="-5519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D99CA9D-B1F2-4888-93B8-974F390492F2}"/>
                  </a:ext>
                </a:extLst>
              </p:cNvPr>
              <p:cNvSpPr txBox="1"/>
              <p:nvPr/>
            </p:nvSpPr>
            <p:spPr>
              <a:xfrm>
                <a:off x="548640" y="3436535"/>
                <a:ext cx="2259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500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99CA9D-B1F2-4888-93B8-974F39049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3436535"/>
                <a:ext cx="2259593" cy="523220"/>
              </a:xfrm>
              <a:prstGeom prst="rect">
                <a:avLst/>
              </a:prstGeom>
              <a:blipFill>
                <a:blip r:embed="rId17"/>
                <a:stretch>
                  <a:fillRect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6940C256-E77D-4B09-8066-F313FD9EE882}"/>
                  </a:ext>
                </a:extLst>
              </p:cNvPr>
              <p:cNvSpPr txBox="1"/>
              <p:nvPr/>
            </p:nvSpPr>
            <p:spPr>
              <a:xfrm>
                <a:off x="2664108" y="3470746"/>
                <a:ext cx="1730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spcBef>
                    <a:spcPts val="1000"/>
                  </a:spcBef>
                  <a:spcAft>
                    <a:spcPts val="1200"/>
                  </a:spcAft>
                </a:pP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en-US" sz="280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0,05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40C256-E77D-4B09-8066-F313FD9EE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108" y="3470746"/>
                <a:ext cx="1730410" cy="523220"/>
              </a:xfrm>
              <a:prstGeom prst="rect">
                <a:avLst/>
              </a:prstGeom>
              <a:blipFill rotWithShape="0">
                <a:blip r:embed="rId18"/>
                <a:stretch>
                  <a:fillRect l="-7042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E9C7533-A515-434D-924B-C31D9CD545C5}"/>
                  </a:ext>
                </a:extLst>
              </p:cNvPr>
              <p:cNvSpPr txBox="1"/>
              <p:nvPr/>
            </p:nvSpPr>
            <p:spPr>
              <a:xfrm>
                <a:off x="5809153" y="6022750"/>
                <a:ext cx="2493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800 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kPa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9C7533-A515-434D-924B-C31D9CD54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153" y="6022750"/>
                <a:ext cx="249344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3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18" grpId="0"/>
      <p:bldP spid="2" grpId="0"/>
      <p:bldP spid="5" grpId="0"/>
      <p:bldP spid="6" grpId="0"/>
      <p:bldP spid="8" grpId="0"/>
      <p:bldP spid="11" grpId="0"/>
      <p:bldP spid="14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88" y="1256883"/>
            <a:ext cx="1193487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ts val="1000"/>
              </a:spcBef>
            </a:pPr>
            <a:r>
              <a:rPr lang="sr-Latn-RS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Оглед</a:t>
            </a:r>
            <a:r>
              <a:rPr lang="ru-RU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сам Вам данас показала</a:t>
            </a:r>
            <a:r>
              <a:rPr lang="en-US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изводите сами</a:t>
            </a:r>
            <a:r>
              <a:rPr lang="sr-Latn-RS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без присуства одрасле особе</a:t>
            </a:r>
            <a:r>
              <a:rPr lang="sr-Latn-RS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r-Latn-RS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јер постоји опасност повреде оштрим предметом</a:t>
            </a:r>
            <a:r>
              <a:rPr lang="ru-RU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1026" name="Picture 2" descr="Imoji No no no From Powerdirec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13" y="3353153"/>
            <a:ext cx="3314135" cy="33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2684"/>
            <a:ext cx="10515600" cy="476450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ОВА ПРЕЗЕНТАЦИЈА ЈЕ НЕКОМЕРЦИЈАЛНА!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Слајдови могу да садрже материјале, фотографије и слике преузете са Интернета који су заштићени Законом о ауторским и сродним правима. Ова презентација се може користити само у циљу информисања и образовања ученика у току наставе на даљину и у друге сврхе се не сме користити. Члан 44. – Дозвољено је да без дозволе аутора и без плаћања ауторске накнаде за некомерцијалне сврхе наставе (1) јавно извођење или представљање објављених дела у облику неpосредног поучавања на настави ЗАКОН О АУТОРСКИМ И СРОДНИМ ПРАВИМА (Сл. Гласник РС бр 104/2009 и 99/2011)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42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Cyrl-CS">
                <a:latin typeface="Times New Roman" panose="02020603050405020304" pitchFamily="18" charset="0"/>
                <a:cs typeface="Times New Roman" panose="02020603050405020304" pitchFamily="18" charset="0"/>
              </a:rPr>
              <a:t>1. Зашто оштар ексер улази у дрво  лакше од тупог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 На линијама допиши речи које недостају како би исказ био тачан.</a:t>
            </a: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Оштар ексер</a:t>
            </a:r>
            <a:r>
              <a:rPr 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 за разлику од тупог, врши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притисак на дрво, јер је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 површина врха.</a:t>
            </a:r>
          </a:p>
          <a:p>
            <a:pPr marL="0" indent="0">
              <a:buNone/>
            </a:pP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08293" y="2441115"/>
            <a:ext cx="759656" cy="14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92667" y="2806444"/>
            <a:ext cx="759656" cy="14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0F2472-C409-4F39-BAEF-59EAD8BBF4D4}"/>
              </a:ext>
            </a:extLst>
          </p:cNvPr>
          <p:cNvSpPr txBox="1"/>
          <p:nvPr/>
        </p:nvSpPr>
        <p:spPr>
          <a:xfrm>
            <a:off x="6920399" y="1988336"/>
            <a:ext cx="883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већи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0D0DF1-9368-4B96-84AA-B2FEFF06F378}"/>
              </a:ext>
            </a:extLst>
          </p:cNvPr>
          <p:cNvSpPr txBox="1"/>
          <p:nvPr/>
        </p:nvSpPr>
        <p:spPr>
          <a:xfrm>
            <a:off x="1179027" y="2340404"/>
            <a:ext cx="986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мања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AB7766-3EDF-424E-9840-F445350A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3205" y="3476442"/>
            <a:ext cx="711626" cy="3162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A95CDE9-52E5-4ACE-966C-843584448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09" y="3429000"/>
            <a:ext cx="976516" cy="32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9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2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w to Build an MVP in the Right Way in 2018 | Animated emoticons ...">
            <a:extLst>
              <a:ext uri="{FF2B5EF4-FFF2-40B4-BE49-F238E27FC236}">
                <a16:creationId xmlns="" xmlns:a16="http://schemas.microsoft.com/office/drawing/2014/main" id="{41DBDDAB-1C67-4B38-937D-87C75D4455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41603"/>
            <a:ext cx="1529080" cy="15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CS">
                <a:latin typeface="Times New Roman" panose="02020603050405020304" pitchFamily="18" charset="0"/>
                <a:cs typeface="Times New Roman" panose="02020603050405020304" pitchFamily="18" charset="0"/>
              </a:rPr>
              <a:t>2. Да ли већи притисак на површину врши сила истог интензитета када на њу делује косо, или под правим углом? 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Заокружи тачан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одговор. </a:t>
            </a:r>
            <a:endParaRPr lang="sr-Cyrl-R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а) Притисак не зависи од угла под којим сила делује на површину.</a:t>
            </a: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б) Притисак је већи када сила на површину делује под правим углом.</a:t>
            </a: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в) Притисак је већи када сила делује на површину косо.</a:t>
            </a:r>
          </a:p>
          <a:p>
            <a:pPr marL="0" indent="0">
              <a:buNone/>
            </a:pPr>
            <a:endParaRPr lang="sr-Cyrl-R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2D58528-1C1C-4A2C-A002-493AEB12E64C}"/>
              </a:ext>
            </a:extLst>
          </p:cNvPr>
          <p:cNvSpPr/>
          <p:nvPr/>
        </p:nvSpPr>
        <p:spPr>
          <a:xfrm>
            <a:off x="741680" y="3586480"/>
            <a:ext cx="548640" cy="4978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lapping | Symbols &amp; Emoticons">
            <a:extLst>
              <a:ext uri="{FF2B5EF4-FFF2-40B4-BE49-F238E27FC236}">
                <a16:creationId xmlns="" xmlns:a16="http://schemas.microsoft.com/office/drawing/2014/main" id="{C5BD2888-97EE-4A37-84C4-2F233B4818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6" y="5042059"/>
            <a:ext cx="1528624" cy="15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0161"/>
            <a:ext cx="10515600" cy="4707315"/>
          </a:xfrm>
        </p:spPr>
        <p:txBody>
          <a:bodyPr/>
          <a:lstStyle/>
          <a:p>
            <a:pPr marL="0" indent="0">
              <a:buNone/>
            </a:pPr>
            <a:r>
              <a:rPr lang="sr-Cyrl-CS">
                <a:latin typeface="Times New Roman" panose="02020603050405020304" pitchFamily="18" charset="0"/>
                <a:cs typeface="Times New Roman" panose="02020603050405020304" pitchFamily="18" charset="0"/>
              </a:rPr>
              <a:t>3. Да ли притисак има правац и смер? 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Заокружи тачан одговор. </a:t>
            </a: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а) Да, јер сила која изазива притисак има правац и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б) Да, јер припада скаларним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величинама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в) Не,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иако 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сила која изазива притисак има правац и смер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0A92353-EB32-4AB4-8C76-C2AB42DECF3C}"/>
              </a:ext>
            </a:extLst>
          </p:cNvPr>
          <p:cNvSpPr/>
          <p:nvPr/>
        </p:nvSpPr>
        <p:spPr>
          <a:xfrm>
            <a:off x="741680" y="3383280"/>
            <a:ext cx="548640" cy="4978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o Emoji GIF - No Emoji GIFs">
            <a:extLst>
              <a:ext uri="{FF2B5EF4-FFF2-40B4-BE49-F238E27FC236}">
                <a16:creationId xmlns="" xmlns:a16="http://schemas.microsoft.com/office/drawing/2014/main" id="{790EAB63-462F-480A-9F74-EA552A61BC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00073"/>
            <a:ext cx="2077404" cy="20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4. М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рко стоји усправно на две ноге, а затим на једној нози. Заокружите тачне одговоре.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а) Притисак на подлогу је већи у првом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случају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б) Притисак на подлогу је већи у другом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случају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в) На подлогу делује већом силом у другом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случају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г) У оба случаја на подлогу делује једнаком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силом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180B6AF-7226-490E-84D2-8BD530872091}"/>
              </a:ext>
            </a:extLst>
          </p:cNvPr>
          <p:cNvSpPr/>
          <p:nvPr/>
        </p:nvSpPr>
        <p:spPr>
          <a:xfrm>
            <a:off x="751840" y="3220720"/>
            <a:ext cx="548640" cy="4978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B0442126-19D6-434E-A21D-1377CBC13486}"/>
              </a:ext>
            </a:extLst>
          </p:cNvPr>
          <p:cNvSpPr/>
          <p:nvPr/>
        </p:nvSpPr>
        <p:spPr>
          <a:xfrm>
            <a:off x="680720" y="4226560"/>
            <a:ext cx="548640" cy="5535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77E69054-83DB-4D64-B1D6-74FE86FFD9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0" y="406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8468" y="872197"/>
                <a:ext cx="10425332" cy="53047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хоризонталну подлогу су стављене три коцке од: дрвета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Latn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алуминијума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Latn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олова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(11300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Latn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Ако су ивице коцки једнаких дужина, која код њих врши највећи, а која најмањи притисак на хоризонталну подлогу?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Заокружи тачан одговор. 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највећи алуминијумска, најмањи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дрвена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највећи оловна, најмањи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алуминијумска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највећи дрвена, најмањи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оловна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највећи оловна, најмањи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дрвена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8468" y="872197"/>
                <a:ext cx="10425332" cy="5304766"/>
              </a:xfrm>
              <a:blipFill rotWithShape="0">
                <a:blip r:embed="rId3"/>
                <a:stretch>
                  <a:fillRect l="-1169" t="-1954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AACF1F40-7393-40DA-872B-73F3915E3CDC}"/>
              </a:ext>
            </a:extLst>
          </p:cNvPr>
          <p:cNvSpPr/>
          <p:nvPr/>
        </p:nvSpPr>
        <p:spPr>
          <a:xfrm>
            <a:off x="762000" y="4602480"/>
            <a:ext cx="548640" cy="5535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lock, cube, jar, wood, wooden, wooden block, yellow icon">
            <a:extLst>
              <a:ext uri="{FF2B5EF4-FFF2-40B4-BE49-F238E27FC236}">
                <a16:creationId xmlns="" xmlns:a16="http://schemas.microsoft.com/office/drawing/2014/main" id="{DC8EA6F9-1B38-4952-BCCE-E9F7A205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" y="5140960"/>
            <a:ext cx="1717040" cy="17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13B2DC-3B27-4BF5-B37A-DF0F577CB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14" y="5228438"/>
            <a:ext cx="1717040" cy="1514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F830FA-3562-46E2-B481-C6514AA563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09" y="5140960"/>
            <a:ext cx="1559281" cy="15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8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20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20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801858"/>
            <a:ext cx="10537873" cy="5641145"/>
          </a:xfrm>
        </p:spPr>
        <p:txBody>
          <a:bodyPr/>
          <a:lstStyle/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6. Четири тела истих маса (А, Б, В и Г) стављена су на хоризонталну подлогу равним површима чији су облици дати на сликама и означени истим словима као тела. Однос ових површи је означен на последњој слици. Поређајте тела по величини притиска којим делују на подлогу, од најмањег до највећег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</a:t>
            </a:r>
            <a:r>
              <a:rPr lang="sr-Cyrl-CS">
                <a:latin typeface="Times New Roman" panose="02020603050405020304" pitchFamily="18" charset="0"/>
                <a:cs typeface="Times New Roman" panose="02020603050405020304" pitchFamily="18" charset="0"/>
              </a:rPr>
              <a:t>___ , ___ , ___ , ___ 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03" y="3045655"/>
            <a:ext cx="6113945" cy="1153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69404D-74E4-4377-869C-607C4371E5E5}"/>
              </a:ext>
            </a:extLst>
          </p:cNvPr>
          <p:cNvSpPr txBox="1"/>
          <p:nvPr/>
        </p:nvSpPr>
        <p:spPr>
          <a:xfrm>
            <a:off x="2335038" y="4765040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DDF66A-3EB2-4B62-84BC-6E01E15B36AC}"/>
              </a:ext>
            </a:extLst>
          </p:cNvPr>
          <p:cNvSpPr txBox="1"/>
          <p:nvPr/>
        </p:nvSpPr>
        <p:spPr>
          <a:xfrm>
            <a:off x="3201325" y="4753317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C3398C-15B4-40D6-B054-12A6D5E79A45}"/>
              </a:ext>
            </a:extLst>
          </p:cNvPr>
          <p:cNvSpPr txBox="1"/>
          <p:nvPr/>
        </p:nvSpPr>
        <p:spPr>
          <a:xfrm>
            <a:off x="3940304" y="475331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86AA6C-2FBD-4C88-80F7-8C96302C382A}"/>
              </a:ext>
            </a:extLst>
          </p:cNvPr>
          <p:cNvSpPr txBox="1"/>
          <p:nvPr/>
        </p:nvSpPr>
        <p:spPr>
          <a:xfrm>
            <a:off x="4730580" y="47650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588" y="1434905"/>
            <a:ext cx="10608212" cy="4742058"/>
          </a:xfrm>
        </p:spPr>
        <p:txBody>
          <a:bodyPr/>
          <a:lstStyle/>
          <a:p>
            <a:pPr marL="1371600" lvl="3" indent="0">
              <a:buNone/>
            </a:pP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7. Ивице квадра имају дужине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При томе је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˃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˃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Најмањи притисак на хоризонталну подлогу врши квадар када се постави на страну чије су странице: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Заокружи тачан одговор.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EF93ED5-61C8-4E43-A500-96EE7BB711FE}"/>
              </a:ext>
            </a:extLst>
          </p:cNvPr>
          <p:cNvSpPr/>
          <p:nvPr/>
        </p:nvSpPr>
        <p:spPr>
          <a:xfrm>
            <a:off x="649068" y="3418840"/>
            <a:ext cx="548640" cy="4978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24EF7D4-C2D3-4D67-A004-7AD4F95EC165}"/>
              </a:ext>
            </a:extLst>
          </p:cNvPr>
          <p:cNvGrpSpPr/>
          <p:nvPr/>
        </p:nvGrpSpPr>
        <p:grpSpPr>
          <a:xfrm>
            <a:off x="7081520" y="2905957"/>
            <a:ext cx="2859405" cy="3271006"/>
            <a:chOff x="7081520" y="2905957"/>
            <a:chExt cx="2859405" cy="3271006"/>
          </a:xfrm>
        </p:grpSpPr>
        <p:pic>
          <p:nvPicPr>
            <p:cNvPr id="6146" name="Picture 2" descr="Geometrijska tijela">
              <a:extLst>
                <a:ext uri="{FF2B5EF4-FFF2-40B4-BE49-F238E27FC236}">
                  <a16:creationId xmlns="" xmlns:a16="http://schemas.microsoft.com/office/drawing/2014/main" id="{995219DB-F9EB-4C24-9DE5-6508DD02A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280" y="2905957"/>
              <a:ext cx="2747645" cy="327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FB2D4D27-9D73-4127-B49B-5098762B586A}"/>
                </a:ext>
              </a:extLst>
            </p:cNvPr>
            <p:cNvSpPr txBox="1"/>
            <p:nvPr/>
          </p:nvSpPr>
          <p:spPr>
            <a:xfrm>
              <a:off x="7081520" y="414528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DBBADE2-2DD5-46D9-BFDD-07A913E9FEBA}"/>
                </a:ext>
              </a:extLst>
            </p:cNvPr>
            <p:cNvSpPr txBox="1"/>
            <p:nvPr/>
          </p:nvSpPr>
          <p:spPr>
            <a:xfrm>
              <a:off x="7853680" y="559218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0B8C78A-DD7A-47E8-9428-EF1647C3D0A7}"/>
                </a:ext>
              </a:extLst>
            </p:cNvPr>
            <p:cNvSpPr txBox="1"/>
            <p:nvPr/>
          </p:nvSpPr>
          <p:spPr>
            <a:xfrm>
              <a:off x="9367520" y="5299800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8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844062"/>
            <a:ext cx="10453077" cy="5332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sr-Cyrl-RS" spc="20">
                <a:latin typeface="Times New Roman" panose="02020603050405020304" pitchFamily="18" charset="0"/>
                <a:cs typeface="Times New Roman" panose="02020603050405020304" pitchFamily="18" charset="0"/>
              </a:rPr>
              <a:t>Ана је правоугаони лист папира исекла по дијагонали и ставила делове један преко другог тако да се поклапају. Упоредите притисак на хоризонталну подлогу овако сложеног папира са притиском неисеченог папира, као и силе којима у ова два случаја папир делује на подлогу. Заокружите тачан </a:t>
            </a:r>
            <a:r>
              <a:rPr lang="sr-Cyrl-RS" spc="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одговор.</a:t>
            </a:r>
            <a:endParaRPr lang="en-US" spc="2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Целовит 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папир врши већи притисак и делује већом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силом.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Исечен 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папир врши већи притисак и делује мањом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силом.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Неисечен 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папир врши мањи притисак, док су силе једнаке у оба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случаја.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Исечен 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папир врши мањи притисак, док су силе једнаке у оба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случаја.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Притисци </a:t>
            </a:r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и силе су једнаки у оба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случаја.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EAC1531-390D-491F-A5BA-FEF7EFC3792A}"/>
              </a:ext>
            </a:extLst>
          </p:cNvPr>
          <p:cNvSpPr/>
          <p:nvPr/>
        </p:nvSpPr>
        <p:spPr>
          <a:xfrm>
            <a:off x="690880" y="3997960"/>
            <a:ext cx="548640" cy="4978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681</Words>
  <Application>Microsoft Office PowerPoint</Application>
  <PresentationFormat>Widescreen</PresentationFormat>
  <Paragraphs>103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Предмет: Физика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Nikolic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Предмет: Физика</dc:title>
  <dc:creator>Sladja</dc:creator>
  <cp:lastModifiedBy>Sladja</cp:lastModifiedBy>
  <cp:revision>65</cp:revision>
  <dcterms:created xsi:type="dcterms:W3CDTF">2020-04-28T23:11:40Z</dcterms:created>
  <dcterms:modified xsi:type="dcterms:W3CDTF">2020-05-31T19:39:59Z</dcterms:modified>
</cp:coreProperties>
</file>